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6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9" r:id="rId10"/>
    <p:sldId id="267" r:id="rId11"/>
    <p:sldId id="270" r:id="rId12"/>
    <p:sldId id="266" r:id="rId13"/>
    <p:sldId id="271" r:id="rId1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6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7345a4cda7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g7345a4cda7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fa3cc0b87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fa3cc0b87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5f29863f4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5f29863f4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text para escribir una tarea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Boton Agregar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e910fdf5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e910fdf5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e910fdf5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e910fdf5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5bfda719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5bfda719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478645bb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478645bb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0195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16" name="Google Shape;16;p2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17" name="Google Shape;17;p2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0195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" name="Google Shape;18;p2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0195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0195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2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Repaso">
  <p:cSld name="Filmina - Repaso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106" name="Google Shape;106;p11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5A3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107" name="Google Shape;107;p11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08" name="Google Shape;108;p11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9" name="Google Shape;109;p11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110" name="Google Shape;110;p11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1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</p:grpSp>
      <p:sp>
        <p:nvSpPr>
          <p:cNvPr id="112" name="Google Shape;112;p11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  <p:sp>
        <p:nvSpPr>
          <p:cNvPr id="113" name="Google Shape;113;p11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2"/>
          <p:cNvSpPr txBox="1">
            <a:spLocks noGrp="1"/>
          </p:cNvSpPr>
          <p:nvPr>
            <p:ph type="title"/>
          </p:nvPr>
        </p:nvSpPr>
        <p:spPr>
          <a:xfrm>
            <a:off x="623888" y="1176339"/>
            <a:ext cx="78867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2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2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2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19" name="Google Shape;119;p12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3"/>
          <p:cNvSpPr txBox="1">
            <a:spLocks noGrp="1"/>
          </p:cNvSpPr>
          <p:nvPr>
            <p:ph type="title"/>
          </p:nvPr>
        </p:nvSpPr>
        <p:spPr>
          <a:xfrm>
            <a:off x="628650" y="290400"/>
            <a:ext cx="7886700" cy="11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body" idx="1"/>
          </p:nvPr>
        </p:nvSpPr>
        <p:spPr>
          <a:xfrm>
            <a:off x="628650" y="1469139"/>
            <a:ext cx="3886200" cy="50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body" idx="2"/>
          </p:nvPr>
        </p:nvSpPr>
        <p:spPr>
          <a:xfrm>
            <a:off x="4629150" y="1469139"/>
            <a:ext cx="3886200" cy="50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26" name="Google Shape;126;p13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 txBox="1">
            <a:spLocks noGrp="1"/>
          </p:cNvSpPr>
          <p:nvPr>
            <p:ph type="title"/>
          </p:nvPr>
        </p:nvSpPr>
        <p:spPr>
          <a:xfrm>
            <a:off x="782241" y="124200"/>
            <a:ext cx="7886700" cy="10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body" idx="1"/>
          </p:nvPr>
        </p:nvSpPr>
        <p:spPr>
          <a:xfrm>
            <a:off x="629850" y="1077576"/>
            <a:ext cx="3868200" cy="25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body" idx="2"/>
          </p:nvPr>
        </p:nvSpPr>
        <p:spPr>
          <a:xfrm>
            <a:off x="629850" y="3647181"/>
            <a:ext cx="3868200" cy="29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body" idx="3"/>
          </p:nvPr>
        </p:nvSpPr>
        <p:spPr>
          <a:xfrm>
            <a:off x="4629150" y="1077576"/>
            <a:ext cx="3887400" cy="25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body" idx="4"/>
          </p:nvPr>
        </p:nvSpPr>
        <p:spPr>
          <a:xfrm>
            <a:off x="4629154" y="3647181"/>
            <a:ext cx="3887400" cy="29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35" name="Google Shape;135;p14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5"/>
          <p:cNvSpPr txBox="1">
            <a:spLocks noGrp="1"/>
          </p:cNvSpPr>
          <p:nvPr>
            <p:ph type="title"/>
          </p:nvPr>
        </p:nvSpPr>
        <p:spPr>
          <a:xfrm>
            <a:off x="628650" y="900000"/>
            <a:ext cx="7886700" cy="11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5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40" name="Google Shape;140;p15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spacio en blanco">
  <p:cSld name="Espacio en blanco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6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 txBox="1">
            <a:spLocks noGrp="1"/>
          </p:cNvSpPr>
          <p:nvPr>
            <p:ph type="title"/>
          </p:nvPr>
        </p:nvSpPr>
        <p:spPr>
          <a:xfrm>
            <a:off x="629841" y="987426"/>
            <a:ext cx="2949300" cy="10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300" cy="54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3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50" name="Google Shape;150;p17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 txBox="1">
            <a:spLocks noGrp="1"/>
          </p:cNvSpPr>
          <p:nvPr>
            <p:ph type="title"/>
          </p:nvPr>
        </p:nvSpPr>
        <p:spPr>
          <a:xfrm>
            <a:off x="629841" y="1032932"/>
            <a:ext cx="2949300" cy="10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300" cy="40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56" name="Google Shape;156;p18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628650" y="200400"/>
            <a:ext cx="7886700" cy="11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body" idx="1"/>
          </p:nvPr>
        </p:nvSpPr>
        <p:spPr>
          <a:xfrm rot="5400000">
            <a:off x="2396400" y="392250"/>
            <a:ext cx="43512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62" name="Google Shape;162;p19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0"/>
          <p:cNvSpPr txBox="1">
            <a:spLocks noGrp="1"/>
          </p:cNvSpPr>
          <p:nvPr>
            <p:ph type="title"/>
          </p:nvPr>
        </p:nvSpPr>
        <p:spPr>
          <a:xfrm rot="5400000">
            <a:off x="4646700" y="2707050"/>
            <a:ext cx="57657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body" idx="1"/>
          </p:nvPr>
        </p:nvSpPr>
        <p:spPr>
          <a:xfrm rot="5400000">
            <a:off x="646125" y="792450"/>
            <a:ext cx="57657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68" name="Google Shape;168;p20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MFS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3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6" name="Google Shape;26;p3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0195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019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FFFF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Ejercicios 1">
  <p:cSld name="Título - Ejercicios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171" name="Google Shape;171;p21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172" name="Google Shape;172;p21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3" name="Google Shape;173;p21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174" name="Google Shape;174;p21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5" name="Google Shape;175;p21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76" name="Google Shape;176;p21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7" name="Google Shape;177;p21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178" name="Google Shape;178;p21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91440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Resolución 1">
  <p:cSld name="Título - Resolución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2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EF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181" name="Google Shape;181;p22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182" name="Google Shape;182;p22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3" name="Google Shape;183;p22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184" name="Google Shape;184;p22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22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86" name="Google Shape;186;p22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7" name="Google Shape;187;p22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188" name="Google Shape;188;p22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91440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Repaso 1">
  <p:cSld name="Título - Repaso_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/>
        </p:nvSpPr>
        <p:spPr>
          <a:xfrm>
            <a:off x="4650375" y="1114700"/>
            <a:ext cx="43194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</a:rPr>
              <a:t>CFP</a:t>
            </a:r>
            <a:endParaRPr sz="48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</a:rPr>
              <a:t>Programador </a:t>
            </a:r>
            <a:endParaRPr sz="36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</a:rPr>
              <a:t>full-stack</a:t>
            </a:r>
            <a:endParaRPr sz="3600" b="1">
              <a:solidFill>
                <a:srgbClr val="FFFFFF"/>
              </a:solidFill>
            </a:endParaRPr>
          </a:p>
        </p:txBody>
      </p:sp>
      <p:sp>
        <p:nvSpPr>
          <p:cNvPr id="191" name="Google Shape;191;p23"/>
          <p:cNvSpPr/>
          <p:nvPr/>
        </p:nvSpPr>
        <p:spPr>
          <a:xfrm>
            <a:off x="-2825" y="0"/>
            <a:ext cx="9147000" cy="736500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2" name="Google Shape;192;p23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193" name="Google Shape;193;p23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3"/>
            <p:cNvSpPr/>
            <p:nvPr/>
          </p:nvSpPr>
          <p:spPr>
            <a:xfrm rot="10800000" flipH="1">
              <a:off x="1525" y="575"/>
              <a:ext cx="2220900" cy="2301300"/>
            </a:xfrm>
            <a:prstGeom prst="snip1Rect">
              <a:avLst>
                <a:gd name="adj" fmla="val 50000"/>
              </a:avLst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  <p:grpSp>
          <p:nvGrpSpPr>
            <p:cNvPr id="195" name="Google Shape;195;p23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196" name="Google Shape;196;p23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5A3A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97;p23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5A3A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98" name="Google Shape;198;p23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23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200" name="Google Shape;200;p23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Conceptos 1">
  <p:cSld name="Título - Conceptos_1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203" name="Google Shape;203;p24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204" name="Google Shape;204;p24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5" name="Google Shape;205;p24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206" name="Google Shape;206;p24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1DC1D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24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1DC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08" name="Google Shape;208;p24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9" name="Google Shape;209;p24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210" name="Google Shape;210;p24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91440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Ejercicios 2">
  <p:cSld name="Título - Ejercicios_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213" name="Google Shape;213;p25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214" name="Google Shape;214;p25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5" name="Google Shape;215;p25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216" name="Google Shape;216;p25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25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18" name="Google Shape;218;p25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9" name="Google Shape;219;p25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220" name="Google Shape;220;p25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91440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Resolución 2">
  <p:cSld name="Título - Resolución_2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EF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223" name="Google Shape;223;p26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224" name="Google Shape;224;p26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5" name="Google Shape;225;p26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226" name="Google Shape;226;p26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26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28" name="Google Shape;228;p26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9" name="Google Shape;229;p26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230" name="Google Shape;230;p26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91440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">
  <p:cSld name="Filmina - Conceptos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7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7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7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36" name="Google Shape;236;p27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37" name="Google Shape;237;p27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7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9" name="Google Shape;239;p27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CFP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7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45" name="Google Shape;245;p28"/>
          <p:cNvSpPr txBox="1"/>
          <p:nvPr/>
        </p:nvSpPr>
        <p:spPr>
          <a:xfrm flipH="1">
            <a:off x="76325" y="0"/>
            <a:ext cx="8820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2">
  <p:cSld name="Filmina - Conceptos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9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9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51" name="Google Shape;251;p29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52" name="Google Shape;252;p29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29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9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5" name="Google Shape;255;p29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15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AMEMT</a:t>
            </a:r>
            <a:endParaRPr sz="15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3">
  <p:cSld name="Filmina - Conceptos_3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30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30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30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61" name="Google Shape;261;p30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62" name="Google Shape;262;p30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0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" name="Google Shape;264;p30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0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Conceptos">
  <p:cSld name="Título - Concepto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34" name="Google Shape;34;p4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35" name="Google Shape;35;p4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" name="Google Shape;36;p4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37" name="Google Shape;37;p4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1DC1D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1DC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39" name="Google Shape;39;p4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0" name="Google Shape;40;p4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4">
  <p:cSld name="Filmina - Conceptos_4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1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31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31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71" name="Google Shape;271;p31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72" name="Google Shape;272;p31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1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4" name="Google Shape;274;p31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5">
  <p:cSld name="Filmina - Conceptos_5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32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2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32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81" name="Google Shape;281;p32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82" name="Google Shape;282;p32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32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4" name="Google Shape;284;p32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2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6">
  <p:cSld name="Filmina - Conceptos_6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3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33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3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91" name="Google Shape;291;p33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92" name="Google Shape;292;p33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33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4" name="Google Shape;294;p33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7">
  <p:cSld name="Filmina - Conceptos_7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4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4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34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01" name="Google Shape;301;p34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02" name="Google Shape;302;p34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4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4" name="Google Shape;304;p34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4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8">
  <p:cSld name="Filmina - Conceptos_8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5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35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35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35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11" name="Google Shape;311;p35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12" name="Google Shape;312;p35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35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4" name="Google Shape;314;p35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35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9">
  <p:cSld name="Filmina - Conceptos_9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36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6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6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21" name="Google Shape;321;p36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22" name="Google Shape;322;p36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36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4" name="Google Shape;324;p36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6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0">
  <p:cSld name="Filmina - Conceptos_10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37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7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37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31" name="Google Shape;331;p37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32" name="Google Shape;332;p37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37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4" name="Google Shape;334;p37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37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1">
  <p:cSld name="Filmina - Conceptos_1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38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8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38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41" name="Google Shape;341;p38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42" name="Google Shape;342;p38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8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4" name="Google Shape;344;p38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8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2">
  <p:cSld name="Filmina - Conceptos_12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39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39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39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51" name="Google Shape;351;p39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52" name="Google Shape;352;p39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39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4" name="Google Shape;354;p39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39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3">
  <p:cSld name="Filmina - Conceptos_13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0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40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40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40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61" name="Google Shape;361;p40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62" name="Google Shape;362;p40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40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4" name="Google Shape;364;p40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40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">
  <p:cSld name="Filmina - Concepto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5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8" name="Google Shape;48;p5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5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</p:grpSp>
      <p:sp>
        <p:nvSpPr>
          <p:cNvPr id="50" name="Google Shape;50;p5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5">
  <p:cSld name="Filmina - Conceptos_15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1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41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41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41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71" name="Google Shape;371;p41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72" name="Google Shape;372;p41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41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4" name="Google Shape;374;p41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41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6">
  <p:cSld name="Filmina - Conceptos_16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2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42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42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42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81" name="Google Shape;381;p42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82" name="Google Shape;382;p42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42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4" name="Google Shape;384;p42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42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7">
  <p:cSld name="Filmina - Conceptos_17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3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43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43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43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91" name="Google Shape;391;p43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92" name="Google Shape;392;p43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43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4" name="Google Shape;394;p43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43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8">
  <p:cSld name="Filmina - Conceptos_18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4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44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44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44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401" name="Google Shape;401;p44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02" name="Google Shape;402;p44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44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" name="Google Shape;404;p44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44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9">
  <p:cSld name="Filmina - Conceptos_1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5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45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5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45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411" name="Google Shape;411;p45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12" name="Google Shape;412;p45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45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4" name="Google Shape;414;p45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45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21">
  <p:cSld name="Filmina - Conceptos_21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6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46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46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46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421" name="Google Shape;421;p46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22" name="Google Shape;422;p46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46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p46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46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22">
  <p:cSld name="Filmina - Conceptos_22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7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47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47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47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431" name="Google Shape;431;p47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32" name="Google Shape;432;p47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47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4" name="Google Shape;434;p47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47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Ejercicios 3">
  <p:cSld name="Título - Ejercicios_3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8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8" name="Google Shape;438;p48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439" name="Google Shape;439;p48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0" name="Google Shape;440;p48"/>
            <p:cNvGrpSpPr/>
            <p:nvPr/>
          </p:nvGrpSpPr>
          <p:grpSpPr>
            <a:xfrm rot="10800000">
              <a:off x="-1300" y="4051473"/>
              <a:ext cx="9143950" cy="2806508"/>
              <a:chOff x="0" y="275"/>
              <a:chExt cx="9143950" cy="381817"/>
            </a:xfrm>
          </p:grpSpPr>
          <p:sp>
            <p:nvSpPr>
              <p:cNvPr id="441" name="Google Shape;441;p48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2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48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3" name="Google Shape;443;p48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44" name="Google Shape;444;p48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CFP</a:t>
            </a:r>
            <a:endParaRPr sz="6000" b="1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Programador </a:t>
            </a:r>
            <a:endParaRPr sz="6000" b="1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full-stack</a:t>
            </a:r>
            <a:endParaRPr sz="6000" b="1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48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Ejercicios 1">
  <p:cSld name="Filmina - Ejercicios_1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9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49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49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50" name="Google Shape;450;p49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51" name="Google Shape;451;p49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52" name="Google Shape;452;p49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9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4" name="Google Shape;454;p49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CFP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49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Ejercicios">
  <p:cSld name="Título - Ejercicio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54" name="Google Shape;54;p6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55" name="Google Shape;55;p6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56;p6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57" name="Google Shape;57;p6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6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59" name="Google Shape;59;p6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6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61" name="Google Shape;61;p6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Ejercicios">
  <p:cSld name="Filmina - Ejercicio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64" name="Google Shape;64;p7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65" name="Google Shape;65;p7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" name="Google Shape;67;p7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68" name="Google Shape;68;p7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  <p:sp>
          <p:nvSpPr>
            <p:cNvPr id="69" name="Google Shape;69;p7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</p:grpSp>
      <p:sp>
        <p:nvSpPr>
          <p:cNvPr id="70" name="Google Shape;70;p7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Resolución">
  <p:cSld name="Título - Resolució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EF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74" name="Google Shape;74;p8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75" name="Google Shape;75;p8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6" name="Google Shape;76;p8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77" name="Google Shape;77;p8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8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79" name="Google Shape;79;p8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0" name="Google Shape;80;p8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81" name="Google Shape;81;p8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Resolución">
  <p:cSld name="Filmina - Resolució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9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9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85" name="Google Shape;85;p9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9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EF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</p:grpSp>
      <p:sp>
        <p:nvSpPr>
          <p:cNvPr id="87" name="Google Shape;87;p9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89" name="Google Shape;89;p9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EF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90" name="Google Shape;90;p9"/>
          <p:cNvSpPr txBox="1">
            <a:spLocks noGrp="1"/>
          </p:cNvSpPr>
          <p:nvPr>
            <p:ph type="sldNum" idx="12"/>
          </p:nvPr>
        </p:nvSpPr>
        <p:spPr>
          <a:xfrm>
            <a:off x="8515375" y="6575425"/>
            <a:ext cx="628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Repaso">
  <p:cSld name="Título - Repaso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0"/>
          <p:cNvSpPr txBox="1"/>
          <p:nvPr/>
        </p:nvSpPr>
        <p:spPr>
          <a:xfrm>
            <a:off x="4650375" y="1114700"/>
            <a:ext cx="43194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</a:rPr>
              <a:t>CFP</a:t>
            </a:r>
            <a:endParaRPr sz="48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</a:rPr>
              <a:t>Programador </a:t>
            </a:r>
            <a:endParaRPr sz="36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</a:rPr>
              <a:t>full-stack</a:t>
            </a:r>
            <a:endParaRPr sz="3600" b="1">
              <a:solidFill>
                <a:srgbClr val="FFFFFF"/>
              </a:solidFill>
            </a:endParaRPr>
          </a:p>
        </p:txBody>
      </p:sp>
      <p:sp>
        <p:nvSpPr>
          <p:cNvPr id="94" name="Google Shape;94;p10"/>
          <p:cNvSpPr/>
          <p:nvPr/>
        </p:nvSpPr>
        <p:spPr>
          <a:xfrm>
            <a:off x="-2825" y="0"/>
            <a:ext cx="9147000" cy="736500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" name="Google Shape;95;p10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96" name="Google Shape;96;p10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0"/>
            <p:cNvSpPr/>
            <p:nvPr/>
          </p:nvSpPr>
          <p:spPr>
            <a:xfrm rot="10800000" flipH="1">
              <a:off x="1525" y="575"/>
              <a:ext cx="2220900" cy="2301300"/>
            </a:xfrm>
            <a:prstGeom prst="snip1Rect">
              <a:avLst>
                <a:gd name="adj" fmla="val 50000"/>
              </a:avLst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  <p:grpSp>
          <p:nvGrpSpPr>
            <p:cNvPr id="98" name="Google Shape;98;p10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99" name="Google Shape;99;p10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5A3A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0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5A3A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01" name="Google Shape;101;p10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p10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103" name="Google Shape;103;p10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0195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628638" y="179400"/>
            <a:ext cx="7886700" cy="13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628650" y="1362727"/>
            <a:ext cx="7886700" cy="51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9" name="Google Shape;9;p1" descr="logos 111MIL-01.JPG"/>
          <p:cNvPicPr preferRelativeResize="0"/>
          <p:nvPr/>
        </p:nvPicPr>
        <p:blipFill rotWithShape="1">
          <a:blip r:embed="rId50">
            <a:alphaModFix/>
          </a:blip>
          <a:srcRect l="86163"/>
          <a:stretch/>
        </p:blipFill>
        <p:spPr>
          <a:xfrm>
            <a:off x="0" y="6754225"/>
            <a:ext cx="9143974" cy="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1" name="Google Shape;11;p1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12" name="Google Shape;12;p1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0195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019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0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"/>
              <a:t>Back End</a:t>
            </a:r>
            <a:endParaRPr/>
          </a:p>
        </p:txBody>
      </p:sp>
      <p:sp>
        <p:nvSpPr>
          <p:cNvPr id="461" name="Google Shape;461;p50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" dirty="0"/>
              <a:t>ALTAS</a:t>
            </a:r>
            <a:br>
              <a:rPr lang="en" dirty="0"/>
            </a:br>
            <a:r>
              <a:rPr lang="en" dirty="0" smtClean="0"/>
              <a:t>Petición HTTP de tipo POST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59999" t="5281" r="12984" b="32694"/>
          <a:stretch/>
        </p:blipFill>
        <p:spPr>
          <a:xfrm>
            <a:off x="371475" y="495301"/>
            <a:ext cx="8496299" cy="609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5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0" y="304800"/>
            <a:ext cx="7886700" cy="891540"/>
          </a:xfrm>
        </p:spPr>
        <p:txBody>
          <a:bodyPr/>
          <a:lstStyle/>
          <a:p>
            <a:pPr marL="114300" indent="0">
              <a:buNone/>
            </a:pPr>
            <a:r>
              <a:rPr lang="es-ES" dirty="0" smtClean="0"/>
              <a:t>Solo falta crear el método </a:t>
            </a:r>
            <a:r>
              <a:rPr lang="es-ES" dirty="0" err="1" smtClean="0"/>
              <a:t>createTrack</a:t>
            </a:r>
            <a:r>
              <a:rPr lang="es-ES" dirty="0" smtClean="0"/>
              <a:t>() en nuestra clase </a:t>
            </a:r>
            <a:r>
              <a:rPr lang="es-ES" dirty="0" err="1" smtClean="0"/>
              <a:t>TrackService</a:t>
            </a:r>
            <a:r>
              <a:rPr lang="es-ES" dirty="0" smtClean="0"/>
              <a:t>.</a:t>
            </a:r>
            <a:endParaRPr lang="en-US" dirty="0"/>
          </a:p>
        </p:txBody>
      </p:sp>
      <p:sp>
        <p:nvSpPr>
          <p:cNvPr id="6" name="CuadroTexto 5"/>
          <p:cNvSpPr txBox="1"/>
          <p:nvPr/>
        </p:nvSpPr>
        <p:spPr>
          <a:xfrm>
            <a:off x="5305425" y="1571625"/>
            <a:ext cx="37719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" dirty="0" smtClean="0"/>
              <a:t>Debe notar que el método recibe el </a:t>
            </a:r>
            <a:r>
              <a:rPr lang="es-ES" sz="1800" b="1" i="1" dirty="0" err="1" smtClean="0"/>
              <a:t>body</a:t>
            </a:r>
            <a:r>
              <a:rPr lang="es-ES" sz="1800" dirty="0" smtClean="0"/>
              <a:t> de la </a:t>
            </a:r>
            <a:r>
              <a:rPr lang="es-ES" sz="1800" dirty="0" err="1" smtClean="0"/>
              <a:t>re</a:t>
            </a:r>
            <a:r>
              <a:rPr lang="es-ES" sz="1800" i="1" dirty="0" err="1" smtClean="0"/>
              <a:t>quest</a:t>
            </a:r>
            <a:r>
              <a:rPr lang="es-ES" sz="1800" dirty="0" smtClean="0"/>
              <a:t> pasado desde el controlador, pero le </a:t>
            </a:r>
            <a:r>
              <a:rPr lang="es-ES" sz="1800" b="1" dirty="0" smtClean="0"/>
              <a:t>falta el id</a:t>
            </a:r>
            <a:r>
              <a:rPr lang="es-ES" sz="1800" dirty="0" smtClean="0"/>
              <a:t> pues dijimos que no lo crea el usuario. Para poder </a:t>
            </a:r>
            <a:r>
              <a:rPr lang="es-ES" sz="1800" dirty="0" err="1" smtClean="0"/>
              <a:t>tiparlo</a:t>
            </a:r>
            <a:r>
              <a:rPr lang="es-ES" sz="1800" dirty="0" smtClean="0"/>
              <a:t> como un objeto de tipo </a:t>
            </a:r>
            <a:r>
              <a:rPr lang="es-ES" sz="1800" b="1" dirty="0" err="1" smtClean="0"/>
              <a:t>Track</a:t>
            </a:r>
            <a:r>
              <a:rPr lang="es-ES" sz="1800" b="1" dirty="0" smtClean="0"/>
              <a:t> </a:t>
            </a:r>
            <a:r>
              <a:rPr lang="es-ES" sz="1800" dirty="0" smtClean="0"/>
              <a:t>necesitamos modificar la </a:t>
            </a:r>
            <a:r>
              <a:rPr lang="es-ES" sz="1800" b="1" dirty="0" smtClean="0"/>
              <a:t>interfaz</a:t>
            </a:r>
            <a:r>
              <a:rPr lang="es-ES" sz="1800" dirty="0" smtClean="0"/>
              <a:t> y </a:t>
            </a:r>
            <a:r>
              <a:rPr lang="es-ES" sz="1800" dirty="0" err="1" smtClean="0"/>
              <a:t>declararar</a:t>
            </a:r>
            <a:r>
              <a:rPr lang="es-ES" sz="1800" dirty="0" smtClean="0"/>
              <a:t> como </a:t>
            </a:r>
            <a:r>
              <a:rPr lang="es-ES" sz="1800" b="1" dirty="0" smtClean="0"/>
              <a:t>opcional la propiedad id</a:t>
            </a:r>
            <a:r>
              <a:rPr lang="es-ES" sz="1800" dirty="0" smtClean="0"/>
              <a:t>. Si no lo hiciéramos tendríamos un problema con el control de tipos de </a:t>
            </a:r>
            <a:r>
              <a:rPr lang="es-ES" sz="1800" dirty="0" err="1" smtClean="0"/>
              <a:t>TypeScript</a:t>
            </a:r>
            <a:r>
              <a:rPr lang="es-ES" sz="1800" dirty="0" smtClean="0"/>
              <a:t>.</a:t>
            </a:r>
          </a:p>
          <a:p>
            <a:endParaRPr lang="es-ES" sz="1800" dirty="0"/>
          </a:p>
          <a:p>
            <a:r>
              <a:rPr lang="es-ES" sz="1800" dirty="0" smtClean="0"/>
              <a:t>Si por alguna razón no desea declarar como opcional la </a:t>
            </a:r>
            <a:r>
              <a:rPr lang="es-ES" sz="1800" dirty="0" err="1" smtClean="0"/>
              <a:t>prop</a:t>
            </a:r>
            <a:r>
              <a:rPr lang="es-ES" sz="1800" dirty="0" smtClean="0"/>
              <a:t> “id”, debería construir una nueva interfaz que tenga solamente las </a:t>
            </a:r>
            <a:r>
              <a:rPr lang="es-ES" sz="1800" dirty="0" err="1" smtClean="0"/>
              <a:t>props</a:t>
            </a:r>
            <a:r>
              <a:rPr lang="es-ES" sz="1800" dirty="0" smtClean="0"/>
              <a:t> que el usuario nos envía en el </a:t>
            </a:r>
            <a:r>
              <a:rPr lang="es-ES" sz="1800" i="1" dirty="0" err="1" smtClean="0"/>
              <a:t>body</a:t>
            </a:r>
            <a:r>
              <a:rPr lang="es-ES" sz="1800" i="1" dirty="0" smtClean="0"/>
              <a:t> </a:t>
            </a:r>
            <a:r>
              <a:rPr lang="es-ES" sz="1800" dirty="0" smtClean="0"/>
              <a:t>de la </a:t>
            </a:r>
            <a:r>
              <a:rPr lang="es-ES" sz="1800" i="1" dirty="0" err="1" smtClean="0"/>
              <a:t>request</a:t>
            </a:r>
            <a:r>
              <a:rPr lang="es-ES" sz="1800" dirty="0" smtClean="0"/>
              <a:t>.</a:t>
            </a:r>
            <a:endParaRPr lang="en-US" sz="18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9546" r="71682" b="41508"/>
          <a:stretch/>
        </p:blipFill>
        <p:spPr>
          <a:xfrm>
            <a:off x="0" y="1571625"/>
            <a:ext cx="5293650" cy="515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21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43564" y="1041991"/>
            <a:ext cx="6821216" cy="1070798"/>
          </a:xfrm>
        </p:spPr>
        <p:txBody>
          <a:bodyPr/>
          <a:lstStyle/>
          <a:p>
            <a:r>
              <a:rPr lang="es-ES" sz="2400" dirty="0" smtClean="0"/>
              <a:t>Luego de ejecutar el </a:t>
            </a:r>
            <a:r>
              <a:rPr lang="es-ES" sz="2400" b="1" dirty="0" smtClean="0"/>
              <a:t>POST</a:t>
            </a:r>
            <a:r>
              <a:rPr lang="es-ES" sz="2400" dirty="0" smtClean="0"/>
              <a:t> podemos hacer un </a:t>
            </a:r>
            <a:r>
              <a:rPr lang="es-ES" sz="2400" b="1" dirty="0" smtClean="0"/>
              <a:t>GET ALL </a:t>
            </a:r>
            <a:r>
              <a:rPr lang="es-ES" sz="2400" dirty="0" smtClean="0"/>
              <a:t>para ver si el recurso fue creado.</a:t>
            </a:r>
            <a:endParaRPr lang="en-US" sz="2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2903" t="46165" r="51291"/>
          <a:stretch/>
        </p:blipFill>
        <p:spPr>
          <a:xfrm>
            <a:off x="465630" y="2190809"/>
            <a:ext cx="8377084" cy="3935913"/>
          </a:xfrm>
          <a:prstGeom prst="rect">
            <a:avLst/>
          </a:prstGeom>
        </p:spPr>
      </p:pic>
      <p:sp>
        <p:nvSpPr>
          <p:cNvPr id="6" name="Forma libre 5"/>
          <p:cNvSpPr/>
          <p:nvPr/>
        </p:nvSpPr>
        <p:spPr>
          <a:xfrm>
            <a:off x="1006549" y="4345172"/>
            <a:ext cx="2294522" cy="1432677"/>
          </a:xfrm>
          <a:custGeom>
            <a:avLst/>
            <a:gdLst>
              <a:gd name="connsiteX0" fmla="*/ 14177 w 2294522"/>
              <a:gd name="connsiteY0" fmla="*/ 28354 h 1432677"/>
              <a:gd name="connsiteX1" fmla="*/ 191386 w 2294522"/>
              <a:gd name="connsiteY1" fmla="*/ 70884 h 1432677"/>
              <a:gd name="connsiteX2" fmla="*/ 737191 w 2294522"/>
              <a:gd name="connsiteY2" fmla="*/ 70884 h 1432677"/>
              <a:gd name="connsiteX3" fmla="*/ 900223 w 2294522"/>
              <a:gd name="connsiteY3" fmla="*/ 56707 h 1432677"/>
              <a:gd name="connsiteX4" fmla="*/ 1056167 w 2294522"/>
              <a:gd name="connsiteY4" fmla="*/ 42530 h 1432677"/>
              <a:gd name="connsiteX5" fmla="*/ 1375144 w 2294522"/>
              <a:gd name="connsiteY5" fmla="*/ 28354 h 1432677"/>
              <a:gd name="connsiteX6" fmla="*/ 1623237 w 2294522"/>
              <a:gd name="connsiteY6" fmla="*/ 7088 h 1432677"/>
              <a:gd name="connsiteX7" fmla="*/ 1694121 w 2294522"/>
              <a:gd name="connsiteY7" fmla="*/ 0 h 1432677"/>
              <a:gd name="connsiteX8" fmla="*/ 1920949 w 2294522"/>
              <a:gd name="connsiteY8" fmla="*/ 7088 h 1432677"/>
              <a:gd name="connsiteX9" fmla="*/ 2034363 w 2294522"/>
              <a:gd name="connsiteY9" fmla="*/ 28354 h 1432677"/>
              <a:gd name="connsiteX10" fmla="*/ 2098158 w 2294522"/>
              <a:gd name="connsiteY10" fmla="*/ 35442 h 1432677"/>
              <a:gd name="connsiteX11" fmla="*/ 2154865 w 2294522"/>
              <a:gd name="connsiteY11" fmla="*/ 49619 h 1432677"/>
              <a:gd name="connsiteX12" fmla="*/ 2225749 w 2294522"/>
              <a:gd name="connsiteY12" fmla="*/ 63795 h 1432677"/>
              <a:gd name="connsiteX13" fmla="*/ 2268279 w 2294522"/>
              <a:gd name="connsiteY13" fmla="*/ 99237 h 1432677"/>
              <a:gd name="connsiteX14" fmla="*/ 2289544 w 2294522"/>
              <a:gd name="connsiteY14" fmla="*/ 177209 h 1432677"/>
              <a:gd name="connsiteX15" fmla="*/ 2282456 w 2294522"/>
              <a:gd name="connsiteY15" fmla="*/ 1346791 h 1432677"/>
              <a:gd name="connsiteX16" fmla="*/ 2190307 w 2294522"/>
              <a:gd name="connsiteY16" fmla="*/ 1325526 h 1432677"/>
              <a:gd name="connsiteX17" fmla="*/ 2169042 w 2294522"/>
              <a:gd name="connsiteY17" fmla="*/ 1318437 h 1432677"/>
              <a:gd name="connsiteX18" fmla="*/ 2098158 w 2294522"/>
              <a:gd name="connsiteY18" fmla="*/ 1290084 h 1432677"/>
              <a:gd name="connsiteX19" fmla="*/ 1998921 w 2294522"/>
              <a:gd name="connsiteY19" fmla="*/ 1275907 h 1432677"/>
              <a:gd name="connsiteX20" fmla="*/ 1821711 w 2294522"/>
              <a:gd name="connsiteY20" fmla="*/ 1282995 h 1432677"/>
              <a:gd name="connsiteX21" fmla="*/ 1793358 w 2294522"/>
              <a:gd name="connsiteY21" fmla="*/ 1290084 h 1432677"/>
              <a:gd name="connsiteX22" fmla="*/ 1701209 w 2294522"/>
              <a:gd name="connsiteY22" fmla="*/ 1304261 h 1432677"/>
              <a:gd name="connsiteX23" fmla="*/ 1644502 w 2294522"/>
              <a:gd name="connsiteY23" fmla="*/ 1318437 h 1432677"/>
              <a:gd name="connsiteX24" fmla="*/ 1587795 w 2294522"/>
              <a:gd name="connsiteY24" fmla="*/ 1332614 h 1432677"/>
              <a:gd name="connsiteX25" fmla="*/ 1495646 w 2294522"/>
              <a:gd name="connsiteY25" fmla="*/ 1346791 h 1432677"/>
              <a:gd name="connsiteX26" fmla="*/ 1467293 w 2294522"/>
              <a:gd name="connsiteY26" fmla="*/ 1353879 h 1432677"/>
              <a:gd name="connsiteX27" fmla="*/ 1325525 w 2294522"/>
              <a:gd name="connsiteY27" fmla="*/ 1368056 h 1432677"/>
              <a:gd name="connsiteX28" fmla="*/ 1226288 w 2294522"/>
              <a:gd name="connsiteY28" fmla="*/ 1382233 h 1432677"/>
              <a:gd name="connsiteX29" fmla="*/ 1169581 w 2294522"/>
              <a:gd name="connsiteY29" fmla="*/ 1396409 h 1432677"/>
              <a:gd name="connsiteX30" fmla="*/ 1127051 w 2294522"/>
              <a:gd name="connsiteY30" fmla="*/ 1410586 h 1432677"/>
              <a:gd name="connsiteX31" fmla="*/ 1056167 w 2294522"/>
              <a:gd name="connsiteY31" fmla="*/ 1417675 h 1432677"/>
              <a:gd name="connsiteX32" fmla="*/ 843516 w 2294522"/>
              <a:gd name="connsiteY32" fmla="*/ 1417675 h 1432677"/>
              <a:gd name="connsiteX33" fmla="*/ 815163 w 2294522"/>
              <a:gd name="connsiteY33" fmla="*/ 1410586 h 1432677"/>
              <a:gd name="connsiteX34" fmla="*/ 425302 w 2294522"/>
              <a:gd name="connsiteY34" fmla="*/ 1403498 h 1432677"/>
              <a:gd name="connsiteX35" fmla="*/ 354418 w 2294522"/>
              <a:gd name="connsiteY35" fmla="*/ 1389321 h 1432677"/>
              <a:gd name="connsiteX36" fmla="*/ 326065 w 2294522"/>
              <a:gd name="connsiteY36" fmla="*/ 1382233 h 1432677"/>
              <a:gd name="connsiteX37" fmla="*/ 290623 w 2294522"/>
              <a:gd name="connsiteY37" fmla="*/ 1375144 h 1432677"/>
              <a:gd name="connsiteX38" fmla="*/ 262270 w 2294522"/>
              <a:gd name="connsiteY38" fmla="*/ 1368056 h 1432677"/>
              <a:gd name="connsiteX39" fmla="*/ 0 w 2294522"/>
              <a:gd name="connsiteY39" fmla="*/ 1360968 h 1432677"/>
              <a:gd name="connsiteX40" fmla="*/ 7088 w 2294522"/>
              <a:gd name="connsiteY40" fmla="*/ 1339702 h 1432677"/>
              <a:gd name="connsiteX41" fmla="*/ 28353 w 2294522"/>
              <a:gd name="connsiteY41" fmla="*/ 1247554 h 1432677"/>
              <a:gd name="connsiteX42" fmla="*/ 35442 w 2294522"/>
              <a:gd name="connsiteY42" fmla="*/ 1205023 h 1432677"/>
              <a:gd name="connsiteX43" fmla="*/ 49618 w 2294522"/>
              <a:gd name="connsiteY43" fmla="*/ 1049079 h 1432677"/>
              <a:gd name="connsiteX44" fmla="*/ 42530 w 2294522"/>
              <a:gd name="connsiteY44" fmla="*/ 616688 h 1432677"/>
              <a:gd name="connsiteX45" fmla="*/ 49618 w 2294522"/>
              <a:gd name="connsiteY45" fmla="*/ 347330 h 1432677"/>
              <a:gd name="connsiteX46" fmla="*/ 42530 w 2294522"/>
              <a:gd name="connsiteY46" fmla="*/ 241005 h 1432677"/>
              <a:gd name="connsiteX47" fmla="*/ 28353 w 2294522"/>
              <a:gd name="connsiteY47" fmla="*/ 191386 h 1432677"/>
              <a:gd name="connsiteX48" fmla="*/ 14177 w 2294522"/>
              <a:gd name="connsiteY48" fmla="*/ 120502 h 1432677"/>
              <a:gd name="connsiteX49" fmla="*/ 14177 w 2294522"/>
              <a:gd name="connsiteY49" fmla="*/ 28354 h 1432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2294522" h="1432677">
                <a:moveTo>
                  <a:pt x="14177" y="28354"/>
                </a:moveTo>
                <a:cubicBezTo>
                  <a:pt x="43712" y="20084"/>
                  <a:pt x="131022" y="64069"/>
                  <a:pt x="191386" y="70884"/>
                </a:cubicBezTo>
                <a:cubicBezTo>
                  <a:pt x="325983" y="86080"/>
                  <a:pt x="606409" y="74153"/>
                  <a:pt x="737191" y="70884"/>
                </a:cubicBezTo>
                <a:cubicBezTo>
                  <a:pt x="849052" y="56900"/>
                  <a:pt x="737770" y="69703"/>
                  <a:pt x="900223" y="56707"/>
                </a:cubicBezTo>
                <a:cubicBezTo>
                  <a:pt x="1061015" y="43844"/>
                  <a:pt x="873639" y="55118"/>
                  <a:pt x="1056167" y="42530"/>
                </a:cubicBezTo>
                <a:cubicBezTo>
                  <a:pt x="1228218" y="30664"/>
                  <a:pt x="1160376" y="38343"/>
                  <a:pt x="1375144" y="28354"/>
                </a:cubicBezTo>
                <a:cubicBezTo>
                  <a:pt x="1470927" y="23899"/>
                  <a:pt x="1523577" y="17054"/>
                  <a:pt x="1623237" y="7088"/>
                </a:cubicBezTo>
                <a:lnTo>
                  <a:pt x="1694121" y="0"/>
                </a:lnTo>
                <a:lnTo>
                  <a:pt x="1920949" y="7088"/>
                </a:lnTo>
                <a:cubicBezTo>
                  <a:pt x="2070743" y="14578"/>
                  <a:pt x="1883740" y="11619"/>
                  <a:pt x="2034363" y="28354"/>
                </a:cubicBezTo>
                <a:lnTo>
                  <a:pt x="2098158" y="35442"/>
                </a:lnTo>
                <a:cubicBezTo>
                  <a:pt x="2117060" y="40168"/>
                  <a:pt x="2135646" y="46416"/>
                  <a:pt x="2154865" y="49619"/>
                </a:cubicBezTo>
                <a:cubicBezTo>
                  <a:pt x="2207005" y="58309"/>
                  <a:pt x="2183452" y="53221"/>
                  <a:pt x="2225749" y="63795"/>
                </a:cubicBezTo>
                <a:cubicBezTo>
                  <a:pt x="2238984" y="72619"/>
                  <a:pt x="2260253" y="84790"/>
                  <a:pt x="2268279" y="99237"/>
                </a:cubicBezTo>
                <a:cubicBezTo>
                  <a:pt x="2279521" y="119473"/>
                  <a:pt x="2284963" y="154303"/>
                  <a:pt x="2289544" y="177209"/>
                </a:cubicBezTo>
                <a:cubicBezTo>
                  <a:pt x="2287181" y="567070"/>
                  <a:pt x="2306184" y="957646"/>
                  <a:pt x="2282456" y="1346791"/>
                </a:cubicBezTo>
                <a:cubicBezTo>
                  <a:pt x="2280646" y="1376469"/>
                  <a:pt x="2201999" y="1330537"/>
                  <a:pt x="2190307" y="1325526"/>
                </a:cubicBezTo>
                <a:cubicBezTo>
                  <a:pt x="2183439" y="1322583"/>
                  <a:pt x="2176016" y="1321119"/>
                  <a:pt x="2169042" y="1318437"/>
                </a:cubicBezTo>
                <a:cubicBezTo>
                  <a:pt x="2145290" y="1309302"/>
                  <a:pt x="2123350" y="1293683"/>
                  <a:pt x="2098158" y="1290084"/>
                </a:cubicBezTo>
                <a:lnTo>
                  <a:pt x="1998921" y="1275907"/>
                </a:lnTo>
                <a:cubicBezTo>
                  <a:pt x="1939851" y="1278270"/>
                  <a:pt x="1880688" y="1278928"/>
                  <a:pt x="1821711" y="1282995"/>
                </a:cubicBezTo>
                <a:cubicBezTo>
                  <a:pt x="1811992" y="1283665"/>
                  <a:pt x="1802967" y="1288482"/>
                  <a:pt x="1793358" y="1290084"/>
                </a:cubicBezTo>
                <a:cubicBezTo>
                  <a:pt x="1721104" y="1302127"/>
                  <a:pt x="1757602" y="1291247"/>
                  <a:pt x="1701209" y="1304261"/>
                </a:cubicBezTo>
                <a:cubicBezTo>
                  <a:pt x="1682224" y="1308642"/>
                  <a:pt x="1663404" y="1313712"/>
                  <a:pt x="1644502" y="1318437"/>
                </a:cubicBezTo>
                <a:cubicBezTo>
                  <a:pt x="1625600" y="1323163"/>
                  <a:pt x="1606901" y="1328793"/>
                  <a:pt x="1587795" y="1332614"/>
                </a:cubicBezTo>
                <a:cubicBezTo>
                  <a:pt x="1479376" y="1354297"/>
                  <a:pt x="1650160" y="1321038"/>
                  <a:pt x="1495646" y="1346791"/>
                </a:cubicBezTo>
                <a:cubicBezTo>
                  <a:pt x="1486037" y="1348393"/>
                  <a:pt x="1476902" y="1352277"/>
                  <a:pt x="1467293" y="1353879"/>
                </a:cubicBezTo>
                <a:cubicBezTo>
                  <a:pt x="1407809" y="1363793"/>
                  <a:pt x="1391550" y="1360438"/>
                  <a:pt x="1325525" y="1368056"/>
                </a:cubicBezTo>
                <a:cubicBezTo>
                  <a:pt x="1292330" y="1371886"/>
                  <a:pt x="1258705" y="1374129"/>
                  <a:pt x="1226288" y="1382233"/>
                </a:cubicBezTo>
                <a:cubicBezTo>
                  <a:pt x="1207386" y="1386958"/>
                  <a:pt x="1188065" y="1390247"/>
                  <a:pt x="1169581" y="1396409"/>
                </a:cubicBezTo>
                <a:cubicBezTo>
                  <a:pt x="1155404" y="1401135"/>
                  <a:pt x="1141920" y="1409099"/>
                  <a:pt x="1127051" y="1410586"/>
                </a:cubicBezTo>
                <a:lnTo>
                  <a:pt x="1056167" y="1417675"/>
                </a:lnTo>
                <a:cubicBezTo>
                  <a:pt x="975946" y="1444414"/>
                  <a:pt x="1028632" y="1429618"/>
                  <a:pt x="843516" y="1417675"/>
                </a:cubicBezTo>
                <a:cubicBezTo>
                  <a:pt x="833794" y="1417048"/>
                  <a:pt x="824899" y="1410916"/>
                  <a:pt x="815163" y="1410586"/>
                </a:cubicBezTo>
                <a:cubicBezTo>
                  <a:pt x="685262" y="1406183"/>
                  <a:pt x="555256" y="1405861"/>
                  <a:pt x="425302" y="1403498"/>
                </a:cubicBezTo>
                <a:cubicBezTo>
                  <a:pt x="359462" y="1387036"/>
                  <a:pt x="441293" y="1406695"/>
                  <a:pt x="354418" y="1389321"/>
                </a:cubicBezTo>
                <a:cubicBezTo>
                  <a:pt x="344865" y="1387411"/>
                  <a:pt x="335575" y="1384346"/>
                  <a:pt x="326065" y="1382233"/>
                </a:cubicBezTo>
                <a:cubicBezTo>
                  <a:pt x="314304" y="1379619"/>
                  <a:pt x="302384" y="1377758"/>
                  <a:pt x="290623" y="1375144"/>
                </a:cubicBezTo>
                <a:cubicBezTo>
                  <a:pt x="281113" y="1373031"/>
                  <a:pt x="272000" y="1368531"/>
                  <a:pt x="262270" y="1368056"/>
                </a:cubicBezTo>
                <a:cubicBezTo>
                  <a:pt x="174919" y="1363795"/>
                  <a:pt x="87423" y="1363331"/>
                  <a:pt x="0" y="1360968"/>
                </a:cubicBezTo>
                <a:cubicBezTo>
                  <a:pt x="2363" y="1353879"/>
                  <a:pt x="5122" y="1346911"/>
                  <a:pt x="7088" y="1339702"/>
                </a:cubicBezTo>
                <a:cubicBezTo>
                  <a:pt x="16269" y="1306036"/>
                  <a:pt x="22340" y="1280627"/>
                  <a:pt x="28353" y="1247554"/>
                </a:cubicBezTo>
                <a:cubicBezTo>
                  <a:pt x="30924" y="1233413"/>
                  <a:pt x="33542" y="1219270"/>
                  <a:pt x="35442" y="1205023"/>
                </a:cubicBezTo>
                <a:cubicBezTo>
                  <a:pt x="43070" y="1147811"/>
                  <a:pt x="45009" y="1108996"/>
                  <a:pt x="49618" y="1049079"/>
                </a:cubicBezTo>
                <a:cubicBezTo>
                  <a:pt x="47255" y="904949"/>
                  <a:pt x="42530" y="760838"/>
                  <a:pt x="42530" y="616688"/>
                </a:cubicBezTo>
                <a:cubicBezTo>
                  <a:pt x="42530" y="526871"/>
                  <a:pt x="49618" y="437147"/>
                  <a:pt x="49618" y="347330"/>
                </a:cubicBezTo>
                <a:cubicBezTo>
                  <a:pt x="49618" y="311810"/>
                  <a:pt x="46248" y="276330"/>
                  <a:pt x="42530" y="241005"/>
                </a:cubicBezTo>
                <a:cubicBezTo>
                  <a:pt x="40683" y="223453"/>
                  <a:pt x="33114" y="208049"/>
                  <a:pt x="28353" y="191386"/>
                </a:cubicBezTo>
                <a:cubicBezTo>
                  <a:pt x="22970" y="172546"/>
                  <a:pt x="15208" y="138036"/>
                  <a:pt x="14177" y="120502"/>
                </a:cubicBezTo>
                <a:cubicBezTo>
                  <a:pt x="12651" y="94556"/>
                  <a:pt x="-15358" y="36624"/>
                  <a:pt x="14177" y="28354"/>
                </a:cubicBezTo>
                <a:close/>
              </a:path>
            </a:pathLst>
          </a:cu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Conector recto de flecha 9"/>
          <p:cNvCxnSpPr/>
          <p:nvPr/>
        </p:nvCxnSpPr>
        <p:spPr>
          <a:xfrm flipV="1">
            <a:off x="3381153" y="4494028"/>
            <a:ext cx="999461" cy="4536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4313930" y="4022006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dirty="0" err="1" smtClean="0">
                <a:solidFill>
                  <a:schemeClr val="accent2"/>
                </a:solidFill>
              </a:rPr>
              <a:t>We</a:t>
            </a:r>
            <a:r>
              <a:rPr lang="es-ES" sz="3600" dirty="0" smtClean="0">
                <a:solidFill>
                  <a:schemeClr val="accent2"/>
                </a:solidFill>
              </a:rPr>
              <a:t> </a:t>
            </a:r>
            <a:r>
              <a:rPr lang="es-ES" sz="3600" dirty="0" err="1" smtClean="0">
                <a:solidFill>
                  <a:schemeClr val="accent2"/>
                </a:solidFill>
              </a:rPr>
              <a:t>nailed</a:t>
            </a:r>
            <a:r>
              <a:rPr lang="es-ES" sz="3600" dirty="0" smtClean="0">
                <a:solidFill>
                  <a:schemeClr val="accent2"/>
                </a:solidFill>
              </a:rPr>
              <a:t> </a:t>
            </a:r>
            <a:r>
              <a:rPr lang="es-ES" sz="3600" dirty="0" err="1" smtClean="0">
                <a:solidFill>
                  <a:schemeClr val="accent2"/>
                </a:solidFill>
              </a:rPr>
              <a:t>it!</a:t>
            </a:r>
            <a:endParaRPr lang="en-US" sz="3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691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" y="1181100"/>
            <a:ext cx="8343900" cy="469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097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1"/>
          <p:cNvSpPr txBox="1">
            <a:spLocks noGrp="1"/>
          </p:cNvSpPr>
          <p:nvPr>
            <p:ph type="title"/>
          </p:nvPr>
        </p:nvSpPr>
        <p:spPr>
          <a:xfrm>
            <a:off x="628675" y="428100"/>
            <a:ext cx="7886700" cy="795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</a:t>
            </a:r>
            <a:endParaRPr/>
          </a:p>
        </p:txBody>
      </p:sp>
      <p:sp>
        <p:nvSpPr>
          <p:cNvPr id="467" name="Google Shape;467;p51"/>
          <p:cNvSpPr txBox="1">
            <a:spLocks noGrp="1"/>
          </p:cNvSpPr>
          <p:nvPr>
            <p:ph type="body" idx="4294967295"/>
          </p:nvPr>
        </p:nvSpPr>
        <p:spPr>
          <a:xfrm>
            <a:off x="311725" y="1290125"/>
            <a:ext cx="8520600" cy="4967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 smtClean="0"/>
              <a:t>Para </a:t>
            </a:r>
            <a:r>
              <a:rPr lang="en" dirty="0"/>
              <a:t>la creación de un recurso se utiliza el método </a:t>
            </a:r>
            <a:r>
              <a:rPr lang="en" b="1" dirty="0"/>
              <a:t>POST</a:t>
            </a:r>
            <a:r>
              <a:rPr lang="en" dirty="0" smtClean="0"/>
              <a:t>.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Vamos a programar en nuestra API que si le enviamos POST a </a:t>
            </a:r>
            <a:r>
              <a:rPr lang="en" b="1" dirty="0" smtClean="0"/>
              <a:t>/tracks </a:t>
            </a:r>
            <a:r>
              <a:rPr lang="en" dirty="0" smtClean="0"/>
              <a:t>se </a:t>
            </a:r>
            <a:r>
              <a:rPr lang="en" dirty="0"/>
              <a:t>cree una nueva pista</a:t>
            </a:r>
            <a:r>
              <a:rPr lang="en" dirty="0" smtClean="0"/>
              <a:t>.</a:t>
            </a:r>
          </a:p>
          <a:p>
            <a:pPr marL="50800" indent="0">
              <a:buNone/>
            </a:pPr>
            <a:r>
              <a:rPr lang="es-ES" sz="2400" dirty="0"/>
              <a:t>La característica más relevante de </a:t>
            </a:r>
            <a:r>
              <a:rPr lang="es-ES" sz="2400" b="1" dirty="0" smtClean="0"/>
              <a:t>POST </a:t>
            </a:r>
            <a:r>
              <a:rPr lang="es-ES" sz="2400" dirty="0"/>
              <a:t>es que </a:t>
            </a:r>
            <a:r>
              <a:rPr lang="es-ES" sz="2400" dirty="0" smtClean="0"/>
              <a:t>nos </a:t>
            </a:r>
            <a:r>
              <a:rPr lang="es-ES" sz="2400" dirty="0"/>
              <a:t>enviarán </a:t>
            </a:r>
            <a:r>
              <a:rPr lang="es-ES" sz="2400" dirty="0" smtClean="0"/>
              <a:t>datos mediante </a:t>
            </a:r>
            <a:r>
              <a:rPr lang="es-ES" sz="2400" dirty="0"/>
              <a:t>el cuerpo de la solicitud. Esos datos definirán el elemento del recurso que se </a:t>
            </a:r>
            <a:r>
              <a:rPr lang="es-ES" sz="2400" dirty="0" smtClean="0"/>
              <a:t>desea </a:t>
            </a:r>
            <a:r>
              <a:rPr lang="en-US" sz="2400" dirty="0" err="1" smtClean="0"/>
              <a:t>insertar</a:t>
            </a:r>
            <a:r>
              <a:rPr lang="en-US" sz="2400" dirty="0"/>
              <a:t>.</a:t>
            </a:r>
          </a:p>
          <a:p>
            <a:pPr marL="50800" indent="0">
              <a:buNone/>
            </a:pPr>
            <a:r>
              <a:rPr lang="es-ES" sz="2400" dirty="0"/>
              <a:t>Crear una ruta con Post en </a:t>
            </a:r>
            <a:r>
              <a:rPr lang="es-ES" sz="2400" dirty="0" err="1"/>
              <a:t>NestJS</a:t>
            </a:r>
            <a:r>
              <a:rPr lang="es-ES" sz="2400" dirty="0"/>
              <a:t> es tan sencillo como usar el decorador </a:t>
            </a:r>
            <a:r>
              <a:rPr lang="es-ES" sz="2400" b="1" dirty="0"/>
              <a:t>@Post</a:t>
            </a:r>
            <a:r>
              <a:rPr lang="es-ES" sz="2400" dirty="0"/>
              <a:t>, pero </a:t>
            </a:r>
            <a:r>
              <a:rPr lang="es-ES" sz="2400" dirty="0" smtClean="0"/>
              <a:t>además tenemos </a:t>
            </a:r>
            <a:r>
              <a:rPr lang="es-ES" sz="2400" dirty="0"/>
              <a:t>que aprender a recibir los datos que se envían en la solicitud y poder operar </a:t>
            </a:r>
            <a:r>
              <a:rPr lang="es-ES" sz="2400" dirty="0" smtClean="0"/>
              <a:t>mediante ellos </a:t>
            </a:r>
            <a:r>
              <a:rPr lang="es-ES" sz="2400" dirty="0"/>
              <a:t>para componer la respuesta.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2"/>
          <p:cNvSpPr txBox="1">
            <a:spLocks noGrp="1"/>
          </p:cNvSpPr>
          <p:nvPr>
            <p:ph type="title"/>
          </p:nvPr>
        </p:nvSpPr>
        <p:spPr>
          <a:xfrm>
            <a:off x="628675" y="428100"/>
            <a:ext cx="7886700" cy="758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Pensemos...</a:t>
            </a:r>
            <a:endParaRPr/>
          </a:p>
        </p:txBody>
      </p:sp>
      <p:sp>
        <p:nvSpPr>
          <p:cNvPr id="473" name="Google Shape;473;p52"/>
          <p:cNvSpPr txBox="1">
            <a:spLocks noGrp="1"/>
          </p:cNvSpPr>
          <p:nvPr>
            <p:ph type="body" idx="4294967295"/>
          </p:nvPr>
        </p:nvSpPr>
        <p:spPr>
          <a:xfrm>
            <a:off x="311700" y="1496100"/>
            <a:ext cx="8520600" cy="4921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Qué nos falta</a:t>
            </a:r>
            <a:r>
              <a:rPr lang="en" dirty="0" smtClean="0"/>
              <a:t>?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406400" algn="l" rtl="0">
              <a:spcBef>
                <a:spcPts val="1000"/>
              </a:spcBef>
              <a:spcAft>
                <a:spcPts val="0"/>
              </a:spcAft>
              <a:buSzPts val="2800"/>
              <a:buChar char="●"/>
            </a:pPr>
            <a:r>
              <a:rPr lang="en" dirty="0"/>
              <a:t>Enviar datos desde Postman / </a:t>
            </a:r>
            <a:r>
              <a:rPr lang="en" dirty="0" smtClean="0"/>
              <a:t>ThunderClient</a:t>
            </a:r>
            <a:endParaRPr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endParaRPr lang="en" dirty="0" smtClean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 smtClean="0"/>
              <a:t>Recibir </a:t>
            </a:r>
            <a:r>
              <a:rPr lang="en" dirty="0"/>
              <a:t>el pedido en el </a:t>
            </a:r>
            <a:r>
              <a:rPr lang="en" dirty="0" smtClean="0"/>
              <a:t>Controller. (</a:t>
            </a:r>
            <a:r>
              <a:rPr lang="en" sz="2400" i="1" dirty="0" smtClean="0"/>
              <a:t>Más adelante veremos que antes de procesar los datos que llegan al endpoint hay que validarlos/sanitizarlos.)</a:t>
            </a: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endParaRPr sz="2400" i="1" dirty="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dirty="0"/>
              <a:t>Pasarlo al Service y que se </a:t>
            </a:r>
            <a:r>
              <a:rPr lang="en" dirty="0" smtClean="0"/>
              <a:t>procese</a:t>
            </a: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b="1" dirty="0">
              <a:solidFill>
                <a:srgbClr val="D1282E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3"/>
          <p:cNvSpPr txBox="1">
            <a:spLocks noGrp="1"/>
          </p:cNvSpPr>
          <p:nvPr>
            <p:ph type="title"/>
          </p:nvPr>
        </p:nvSpPr>
        <p:spPr>
          <a:xfrm>
            <a:off x="628675" y="428100"/>
            <a:ext cx="7886700" cy="693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enviamos los datos?</a:t>
            </a:r>
            <a:endParaRPr/>
          </a:p>
        </p:txBody>
      </p:sp>
      <p:sp>
        <p:nvSpPr>
          <p:cNvPr id="479" name="Google Shape;479;p53"/>
          <p:cNvSpPr txBox="1">
            <a:spLocks noGrp="1"/>
          </p:cNvSpPr>
          <p:nvPr>
            <p:ph type="body" idx="4294967295"/>
          </p:nvPr>
        </p:nvSpPr>
        <p:spPr>
          <a:xfrm>
            <a:off x="311700" y="1496100"/>
            <a:ext cx="8520600" cy="4921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Para trabajar con APIs REST, los datos en general se envían en formato JSON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Para la estructura del dato, usamos la misma de salida</a:t>
            </a:r>
            <a:endParaRPr dirty="0"/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rgbClr val="434343"/>
                </a:solidFill>
              </a:rPr>
              <a:t/>
            </a:r>
            <a:br>
              <a:rPr lang="en" sz="2000" dirty="0">
                <a:solidFill>
                  <a:srgbClr val="434343"/>
                </a:solidFill>
              </a:rPr>
            </a:br>
            <a:r>
              <a:rPr lang="en" sz="2000" dirty="0">
                <a:solidFill>
                  <a:srgbClr val="434343"/>
                </a:solidFill>
              </a:rPr>
              <a:t>	{</a:t>
            </a:r>
            <a:endParaRPr sz="2000" dirty="0">
              <a:solidFill>
                <a:srgbClr val="434343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rgbClr val="434343"/>
                </a:solidFill>
              </a:rPr>
              <a:t>"</a:t>
            </a:r>
            <a:r>
              <a:rPr lang="en" sz="2000" dirty="0" smtClean="0">
                <a:solidFill>
                  <a:srgbClr val="434343"/>
                </a:solidFill>
              </a:rPr>
              <a:t>id": </a:t>
            </a:r>
            <a:r>
              <a:rPr lang="en" sz="2000" dirty="0">
                <a:solidFill>
                  <a:srgbClr val="434343"/>
                </a:solidFill>
              </a:rPr>
              <a:t>1,</a:t>
            </a:r>
            <a:endParaRPr sz="2000" dirty="0">
              <a:solidFill>
                <a:srgbClr val="434343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rgbClr val="434343"/>
                </a:solidFill>
              </a:rPr>
              <a:t>"</a:t>
            </a:r>
            <a:r>
              <a:rPr lang="en" sz="2000" dirty="0" smtClean="0">
                <a:solidFill>
                  <a:srgbClr val="434343"/>
                </a:solidFill>
              </a:rPr>
              <a:t>title": </a:t>
            </a:r>
            <a:r>
              <a:rPr lang="en" sz="2000" dirty="0">
                <a:solidFill>
                  <a:srgbClr val="434343"/>
                </a:solidFill>
              </a:rPr>
              <a:t>"Bohemian Rapshody",</a:t>
            </a:r>
            <a:endParaRPr sz="2000" dirty="0">
              <a:solidFill>
                <a:srgbClr val="434343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rgbClr val="434343"/>
                </a:solidFill>
              </a:rPr>
              <a:t>"</a:t>
            </a:r>
            <a:r>
              <a:rPr lang="en" sz="2000" dirty="0" smtClean="0">
                <a:solidFill>
                  <a:srgbClr val="434343"/>
                </a:solidFill>
              </a:rPr>
              <a:t>duration</a:t>
            </a:r>
            <a:r>
              <a:rPr lang="en" sz="2000" dirty="0">
                <a:solidFill>
                  <a:srgbClr val="434343"/>
                </a:solidFill>
              </a:rPr>
              <a:t>": 420,</a:t>
            </a:r>
            <a:endParaRPr sz="2000" dirty="0">
              <a:solidFill>
                <a:srgbClr val="434343"/>
              </a:solidFill>
            </a:endParaRPr>
          </a:p>
          <a:p>
            <a:pPr marL="9144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 smtClean="0">
                <a:solidFill>
                  <a:srgbClr val="434343"/>
                </a:solidFill>
              </a:rPr>
              <a:t>“artist": </a:t>
            </a:r>
            <a:r>
              <a:rPr lang="en" sz="2000" dirty="0">
                <a:solidFill>
                  <a:srgbClr val="434343"/>
                </a:solidFill>
              </a:rPr>
              <a:t>"Queen"</a:t>
            </a:r>
            <a:endParaRPr sz="2000" dirty="0">
              <a:solidFill>
                <a:srgbClr val="434343"/>
              </a:solidFill>
            </a:endParaRPr>
          </a:p>
          <a:p>
            <a:pPr marL="457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>
                <a:solidFill>
                  <a:srgbClr val="434343"/>
                </a:solidFill>
              </a:rPr>
              <a:t>}</a:t>
            </a:r>
            <a:endParaRPr sz="2000" dirty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4"/>
          <p:cNvSpPr txBox="1">
            <a:spLocks noGrp="1"/>
          </p:cNvSpPr>
          <p:nvPr>
            <p:ph type="title"/>
          </p:nvPr>
        </p:nvSpPr>
        <p:spPr>
          <a:xfrm>
            <a:off x="628675" y="428100"/>
            <a:ext cx="7886700" cy="69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Enviando desde POSTMAN </a:t>
            </a:r>
            <a:endParaRPr/>
          </a:p>
        </p:txBody>
      </p:sp>
      <p:sp>
        <p:nvSpPr>
          <p:cNvPr id="486" name="Google Shape;486;p54"/>
          <p:cNvSpPr txBox="1">
            <a:spLocks noGrp="1"/>
          </p:cNvSpPr>
          <p:nvPr>
            <p:ph type="body" idx="4294967295"/>
          </p:nvPr>
        </p:nvSpPr>
        <p:spPr>
          <a:xfrm>
            <a:off x="102500" y="1264125"/>
            <a:ext cx="8935800" cy="107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Hacemos un POST y escribimos nuestro JSON en el </a:t>
            </a:r>
            <a:r>
              <a:rPr lang="en" b="1" dirty="0"/>
              <a:t>body </a:t>
            </a:r>
            <a:r>
              <a:rPr lang="en" dirty="0"/>
              <a:t>de la solicitud.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12097" r="51371" b="52645"/>
          <a:stretch/>
        </p:blipFill>
        <p:spPr>
          <a:xfrm>
            <a:off x="0" y="2610375"/>
            <a:ext cx="9144000" cy="37040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5"/>
          <p:cNvSpPr txBox="1">
            <a:spLocks noGrp="1"/>
          </p:cNvSpPr>
          <p:nvPr>
            <p:ph type="title"/>
          </p:nvPr>
        </p:nvSpPr>
        <p:spPr>
          <a:xfrm>
            <a:off x="628675" y="428100"/>
            <a:ext cx="7886700" cy="69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Enviando desde ThunderClient</a:t>
            </a:r>
            <a:endParaRPr/>
          </a:p>
        </p:txBody>
      </p:sp>
      <p:sp>
        <p:nvSpPr>
          <p:cNvPr id="498" name="Google Shape;498;p55"/>
          <p:cNvSpPr txBox="1">
            <a:spLocks noGrp="1"/>
          </p:cNvSpPr>
          <p:nvPr>
            <p:ph type="body" idx="4294967295"/>
          </p:nvPr>
        </p:nvSpPr>
        <p:spPr>
          <a:xfrm>
            <a:off x="102500" y="1264125"/>
            <a:ext cx="8935800" cy="107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/>
              <a:t>Hacemos un POST y escribimos nuestro JSON en el </a:t>
            </a:r>
            <a:r>
              <a:rPr lang="en" b="1" dirty="0"/>
              <a:t>body </a:t>
            </a:r>
            <a:r>
              <a:rPr lang="en" dirty="0"/>
              <a:t>de la solicitud.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50313" b="45636"/>
          <a:stretch/>
        </p:blipFill>
        <p:spPr>
          <a:xfrm>
            <a:off x="0" y="2775450"/>
            <a:ext cx="9154633" cy="3130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6"/>
          <p:cNvSpPr txBox="1">
            <a:spLocks noGrp="1"/>
          </p:cNvSpPr>
          <p:nvPr>
            <p:ph type="title"/>
          </p:nvPr>
        </p:nvSpPr>
        <p:spPr>
          <a:xfrm>
            <a:off x="628675" y="428100"/>
            <a:ext cx="7886700" cy="589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¿Cómo recibimos los datos?</a:t>
            </a:r>
            <a:endParaRPr/>
          </a:p>
        </p:txBody>
      </p:sp>
      <p:sp>
        <p:nvSpPr>
          <p:cNvPr id="510" name="Google Shape;510;p56"/>
          <p:cNvSpPr txBox="1">
            <a:spLocks noGrp="1"/>
          </p:cNvSpPr>
          <p:nvPr>
            <p:ph type="body" idx="1"/>
          </p:nvPr>
        </p:nvSpPr>
        <p:spPr>
          <a:xfrm>
            <a:off x="756600" y="1411950"/>
            <a:ext cx="7527600" cy="452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AF00DB"/>
                </a:solidFill>
                <a:highlight>
                  <a:srgbClr val="FFFFFF"/>
                </a:highlight>
              </a:rPr>
              <a:t>import</a:t>
            </a:r>
            <a:r>
              <a:rPr lang="en" sz="1800" dirty="0">
                <a:highlight>
                  <a:srgbClr val="FFFFFF"/>
                </a:highlight>
              </a:rPr>
              <a:t> { </a:t>
            </a:r>
            <a:r>
              <a:rPr lang="en" sz="1800" dirty="0">
                <a:solidFill>
                  <a:srgbClr val="001080"/>
                </a:solidFill>
                <a:highlight>
                  <a:srgbClr val="FFFFFF"/>
                </a:highlight>
              </a:rPr>
              <a:t>Controller</a:t>
            </a:r>
            <a:r>
              <a:rPr lang="en" sz="1800" dirty="0">
                <a:highlight>
                  <a:srgbClr val="FFFFFF"/>
                </a:highlight>
              </a:rPr>
              <a:t>, </a:t>
            </a:r>
            <a:r>
              <a:rPr lang="en" sz="1800" dirty="0">
                <a:solidFill>
                  <a:srgbClr val="001080"/>
                </a:solidFill>
                <a:highlight>
                  <a:srgbClr val="FFFFFF"/>
                </a:highlight>
              </a:rPr>
              <a:t>Get</a:t>
            </a:r>
            <a:r>
              <a:rPr lang="en" sz="1800" dirty="0">
                <a:highlight>
                  <a:srgbClr val="FFFFFF"/>
                </a:highlight>
              </a:rPr>
              <a:t>, </a:t>
            </a:r>
            <a:r>
              <a:rPr lang="en" sz="1800" dirty="0">
                <a:solidFill>
                  <a:srgbClr val="001080"/>
                </a:solidFill>
                <a:highlight>
                  <a:srgbClr val="FFFFFF"/>
                </a:highlight>
              </a:rPr>
              <a:t>Param</a:t>
            </a:r>
            <a:r>
              <a:rPr lang="en" sz="1800" dirty="0">
                <a:highlight>
                  <a:srgbClr val="FFFFFF"/>
                </a:highlight>
              </a:rPr>
              <a:t>, </a:t>
            </a:r>
            <a:r>
              <a:rPr lang="en" sz="1800" dirty="0">
                <a:solidFill>
                  <a:srgbClr val="001080"/>
                </a:solidFill>
                <a:highlight>
                  <a:srgbClr val="FFFFFF"/>
                </a:highlight>
              </a:rPr>
              <a:t>Post</a:t>
            </a:r>
            <a:r>
              <a:rPr lang="en" sz="1800" dirty="0">
                <a:highlight>
                  <a:srgbClr val="FFFFFF"/>
                </a:highlight>
              </a:rPr>
              <a:t>, </a:t>
            </a:r>
            <a:r>
              <a:rPr lang="en" sz="1800" dirty="0">
                <a:solidFill>
                  <a:srgbClr val="001080"/>
                </a:solidFill>
                <a:highlight>
                  <a:srgbClr val="FFFFFF"/>
                </a:highlight>
              </a:rPr>
              <a:t>Body</a:t>
            </a:r>
            <a:r>
              <a:rPr lang="en" sz="1800" dirty="0">
                <a:highlight>
                  <a:srgbClr val="FFFFFF"/>
                </a:highlight>
              </a:rPr>
              <a:t> } </a:t>
            </a:r>
            <a:r>
              <a:rPr lang="en" sz="1800" dirty="0">
                <a:solidFill>
                  <a:srgbClr val="AF00DB"/>
                </a:solidFill>
                <a:highlight>
                  <a:srgbClr val="FFFFFF"/>
                </a:highlight>
              </a:rPr>
              <a:t>from</a:t>
            </a:r>
            <a:r>
              <a:rPr lang="en" sz="1800" dirty="0">
                <a:highlight>
                  <a:srgbClr val="FFFFFF"/>
                </a:highlight>
              </a:rPr>
              <a:t> </a:t>
            </a:r>
            <a:r>
              <a:rPr lang="en" sz="1800" dirty="0">
                <a:solidFill>
                  <a:srgbClr val="A31515"/>
                </a:solidFill>
                <a:highlight>
                  <a:srgbClr val="FFFFFF"/>
                </a:highlight>
              </a:rPr>
              <a:t>'@nestjs/common'</a:t>
            </a:r>
            <a:r>
              <a:rPr lang="en" sz="1800" dirty="0">
                <a:highlight>
                  <a:srgbClr val="FFFFFF"/>
                </a:highlight>
              </a:rPr>
              <a:t>;</a:t>
            </a:r>
            <a:endParaRPr sz="1800" dirty="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D73A49"/>
                </a:solidFill>
                <a:highlight>
                  <a:schemeClr val="lt1"/>
                </a:highlight>
              </a:rPr>
              <a:t>export</a:t>
            </a:r>
            <a:r>
              <a:rPr lang="en" sz="1800" dirty="0">
                <a:solidFill>
                  <a:srgbClr val="24292E"/>
                </a:solidFill>
                <a:highlight>
                  <a:schemeClr val="lt1"/>
                </a:highlight>
              </a:rPr>
              <a:t> </a:t>
            </a:r>
            <a:r>
              <a:rPr lang="en" sz="1800" dirty="0">
                <a:solidFill>
                  <a:srgbClr val="D73A49"/>
                </a:solidFill>
                <a:highlight>
                  <a:schemeClr val="lt1"/>
                </a:highlight>
              </a:rPr>
              <a:t>class</a:t>
            </a:r>
            <a:r>
              <a:rPr lang="en" sz="1800" dirty="0">
                <a:solidFill>
                  <a:srgbClr val="24292E"/>
                </a:solidFill>
                <a:highlight>
                  <a:schemeClr val="lt1"/>
                </a:highlight>
              </a:rPr>
              <a:t> </a:t>
            </a:r>
            <a:r>
              <a:rPr lang="en" sz="1800" dirty="0">
                <a:solidFill>
                  <a:srgbClr val="6F42C1"/>
                </a:solidFill>
                <a:highlight>
                  <a:schemeClr val="lt1"/>
                </a:highlight>
              </a:rPr>
              <a:t>PistaController</a:t>
            </a:r>
            <a:r>
              <a:rPr lang="en" sz="1800" dirty="0">
                <a:solidFill>
                  <a:srgbClr val="24292E"/>
                </a:solidFill>
                <a:highlight>
                  <a:schemeClr val="lt1"/>
                </a:highlight>
              </a:rPr>
              <a:t> {</a:t>
            </a:r>
            <a:endParaRPr sz="1800" dirty="0">
              <a:solidFill>
                <a:srgbClr val="24292E"/>
              </a:solidFill>
              <a:highlight>
                <a:schemeClr val="lt1"/>
              </a:highlight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0000FF"/>
                </a:solidFill>
                <a:highlight>
                  <a:schemeClr val="lt1"/>
                </a:highlight>
              </a:rPr>
              <a:t>constructor</a:t>
            </a:r>
            <a:r>
              <a:rPr lang="en" sz="1800" dirty="0">
                <a:solidFill>
                  <a:srgbClr val="24292E"/>
                </a:solidFill>
                <a:highlight>
                  <a:schemeClr val="lt1"/>
                </a:highlight>
              </a:rPr>
              <a:t>(</a:t>
            </a:r>
            <a:r>
              <a:rPr lang="en" sz="1800" dirty="0">
                <a:solidFill>
                  <a:srgbClr val="0000FF"/>
                </a:solidFill>
                <a:highlight>
                  <a:schemeClr val="lt1"/>
                </a:highlight>
              </a:rPr>
              <a:t>private</a:t>
            </a:r>
            <a:r>
              <a:rPr lang="en" sz="1800" dirty="0">
                <a:solidFill>
                  <a:srgbClr val="24292E"/>
                </a:solidFill>
                <a:highlight>
                  <a:schemeClr val="lt1"/>
                </a:highlight>
              </a:rPr>
              <a:t> </a:t>
            </a:r>
            <a:r>
              <a:rPr lang="en" sz="1800" dirty="0">
                <a:solidFill>
                  <a:srgbClr val="E36209"/>
                </a:solidFill>
                <a:highlight>
                  <a:schemeClr val="lt1"/>
                </a:highlight>
              </a:rPr>
              <a:t>pistaService</a:t>
            </a:r>
            <a:r>
              <a:rPr lang="en" sz="1800" dirty="0">
                <a:solidFill>
                  <a:srgbClr val="D73A49"/>
                </a:solidFill>
                <a:highlight>
                  <a:schemeClr val="lt1"/>
                </a:highlight>
              </a:rPr>
              <a:t>:</a:t>
            </a:r>
            <a:r>
              <a:rPr lang="en" sz="1800" dirty="0">
                <a:solidFill>
                  <a:srgbClr val="24292E"/>
                </a:solidFill>
                <a:highlight>
                  <a:schemeClr val="lt1"/>
                </a:highlight>
              </a:rPr>
              <a:t> </a:t>
            </a:r>
            <a:r>
              <a:rPr lang="en" sz="1800" dirty="0">
                <a:solidFill>
                  <a:srgbClr val="6F42C1"/>
                </a:solidFill>
                <a:highlight>
                  <a:schemeClr val="lt1"/>
                </a:highlight>
              </a:rPr>
              <a:t>PistaService</a:t>
            </a:r>
            <a:r>
              <a:rPr lang="en" sz="1800" dirty="0">
                <a:solidFill>
                  <a:srgbClr val="24292E"/>
                </a:solidFill>
                <a:highlight>
                  <a:schemeClr val="lt1"/>
                </a:highlight>
              </a:rPr>
              <a:t>) {}</a:t>
            </a:r>
            <a:endParaRPr sz="1800" dirty="0">
              <a:solidFill>
                <a:srgbClr val="24292E"/>
              </a:solidFill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highlight>
                  <a:srgbClr val="FFFFFF"/>
                </a:highlight>
              </a:rPr>
              <a:t>	…</a:t>
            </a:r>
            <a:endParaRPr sz="1800" dirty="0">
              <a:highlight>
                <a:srgbClr val="FFFFFF"/>
              </a:highlight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highlight>
                  <a:srgbClr val="FFFFFF"/>
                </a:highlight>
              </a:rPr>
              <a:t>@</a:t>
            </a:r>
            <a:r>
              <a:rPr lang="en" sz="1800" dirty="0">
                <a:solidFill>
                  <a:srgbClr val="795E26"/>
                </a:solidFill>
                <a:highlight>
                  <a:srgbClr val="FFFFFF"/>
                </a:highlight>
              </a:rPr>
              <a:t>Post</a:t>
            </a:r>
            <a:r>
              <a:rPr lang="en" sz="1800" dirty="0">
                <a:highlight>
                  <a:srgbClr val="FFFFFF"/>
                </a:highlight>
              </a:rPr>
              <a:t>()</a:t>
            </a:r>
            <a:endParaRPr sz="1800" dirty="0">
              <a:highlight>
                <a:srgbClr val="FFFFFF"/>
              </a:highlight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795E26"/>
                </a:solidFill>
                <a:highlight>
                  <a:srgbClr val="FFFFFF"/>
                </a:highlight>
              </a:rPr>
              <a:t>create</a:t>
            </a:r>
            <a:r>
              <a:rPr lang="en" sz="1800" dirty="0">
                <a:highlight>
                  <a:srgbClr val="FFFFFF"/>
                </a:highlight>
              </a:rPr>
              <a:t>(@</a:t>
            </a:r>
            <a:r>
              <a:rPr lang="en" sz="1800" dirty="0">
                <a:solidFill>
                  <a:srgbClr val="795E26"/>
                </a:solidFill>
                <a:highlight>
                  <a:srgbClr val="FFFFFF"/>
                </a:highlight>
              </a:rPr>
              <a:t>Body</a:t>
            </a:r>
            <a:r>
              <a:rPr lang="en" sz="1800" dirty="0">
                <a:highlight>
                  <a:srgbClr val="FFFFFF"/>
                </a:highlight>
              </a:rPr>
              <a:t>() </a:t>
            </a:r>
            <a:r>
              <a:rPr lang="en" sz="1800" dirty="0">
                <a:solidFill>
                  <a:srgbClr val="001080"/>
                </a:solidFill>
                <a:highlight>
                  <a:srgbClr val="FFFFFF"/>
                </a:highlight>
              </a:rPr>
              <a:t>pista</a:t>
            </a:r>
            <a:r>
              <a:rPr lang="en" sz="1800" dirty="0">
                <a:highlight>
                  <a:srgbClr val="FFFFFF"/>
                </a:highlight>
              </a:rPr>
              <a:t>: </a:t>
            </a:r>
            <a:r>
              <a:rPr lang="en" sz="1800" dirty="0">
                <a:solidFill>
                  <a:srgbClr val="267F99"/>
                </a:solidFill>
                <a:highlight>
                  <a:srgbClr val="FFFFFF"/>
                </a:highlight>
              </a:rPr>
              <a:t>any</a:t>
            </a:r>
            <a:r>
              <a:rPr lang="en" sz="1800" dirty="0">
                <a:highlight>
                  <a:srgbClr val="FFFFFF"/>
                </a:highlight>
              </a:rPr>
              <a:t>): </a:t>
            </a:r>
            <a:r>
              <a:rPr lang="en" sz="1800" dirty="0">
                <a:solidFill>
                  <a:srgbClr val="267F99"/>
                </a:solidFill>
                <a:highlight>
                  <a:srgbClr val="FFFFFF"/>
                </a:highlight>
              </a:rPr>
              <a:t>string</a:t>
            </a:r>
            <a:r>
              <a:rPr lang="en" sz="1800" dirty="0">
                <a:highlight>
                  <a:srgbClr val="FFFFFF"/>
                </a:highlight>
              </a:rPr>
              <a:t> {</a:t>
            </a:r>
            <a:endParaRPr sz="1800" dirty="0">
              <a:highlight>
                <a:srgbClr val="FFFFFF"/>
              </a:highlight>
            </a:endParaRPr>
          </a:p>
          <a:p>
            <a:pPr marL="45720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AF00DB"/>
                </a:solidFill>
                <a:highlight>
                  <a:srgbClr val="FFFFFF"/>
                </a:highlight>
              </a:rPr>
              <a:t>return</a:t>
            </a:r>
            <a:r>
              <a:rPr lang="en" sz="1800" dirty="0">
                <a:highlight>
                  <a:srgbClr val="FFFFFF"/>
                </a:highlight>
              </a:rPr>
              <a:t> </a:t>
            </a:r>
            <a:r>
              <a:rPr lang="en" sz="1800" dirty="0">
                <a:solidFill>
                  <a:srgbClr val="0000FF"/>
                </a:solidFill>
                <a:highlight>
                  <a:srgbClr val="FFFFFF"/>
                </a:highlight>
              </a:rPr>
              <a:t>this</a:t>
            </a:r>
            <a:r>
              <a:rPr lang="en" sz="1800" dirty="0">
                <a:highlight>
                  <a:srgbClr val="FFFFFF"/>
                </a:highlight>
              </a:rPr>
              <a:t>.</a:t>
            </a:r>
            <a:r>
              <a:rPr lang="en" sz="1800" dirty="0">
                <a:solidFill>
                  <a:srgbClr val="001080"/>
                </a:solidFill>
                <a:highlight>
                  <a:srgbClr val="FFFFFF"/>
                </a:highlight>
              </a:rPr>
              <a:t>pistaService</a:t>
            </a:r>
            <a:r>
              <a:rPr lang="en" sz="1800" dirty="0">
                <a:highlight>
                  <a:srgbClr val="FFFFFF"/>
                </a:highlight>
              </a:rPr>
              <a:t>.</a:t>
            </a:r>
            <a:r>
              <a:rPr lang="en" sz="1800" dirty="0">
                <a:solidFill>
                  <a:srgbClr val="795E26"/>
                </a:solidFill>
                <a:highlight>
                  <a:srgbClr val="FFFFFF"/>
                </a:highlight>
              </a:rPr>
              <a:t>addPista</a:t>
            </a:r>
            <a:r>
              <a:rPr lang="en" sz="1800" dirty="0">
                <a:highlight>
                  <a:srgbClr val="FFFFFF"/>
                </a:highlight>
              </a:rPr>
              <a:t>(</a:t>
            </a:r>
            <a:r>
              <a:rPr lang="en" sz="1800" dirty="0">
                <a:solidFill>
                  <a:srgbClr val="001080"/>
                </a:solidFill>
                <a:highlight>
                  <a:srgbClr val="FFFFFF"/>
                </a:highlight>
              </a:rPr>
              <a:t>pista</a:t>
            </a:r>
            <a:r>
              <a:rPr lang="en" sz="1800" dirty="0">
                <a:highlight>
                  <a:srgbClr val="FFFFFF"/>
                </a:highlight>
              </a:rPr>
              <a:t>);</a:t>
            </a:r>
            <a:endParaRPr sz="1800" dirty="0">
              <a:highlight>
                <a:srgbClr val="FFFFFF"/>
              </a:highlight>
            </a:endParaRPr>
          </a:p>
          <a:p>
            <a:pPr marL="0" lvl="0" indent="45720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highlight>
                  <a:schemeClr val="lt1"/>
                </a:highlight>
              </a:rPr>
              <a:t>}</a:t>
            </a:r>
            <a:endParaRPr sz="1800" dirty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highlight>
                  <a:schemeClr val="lt1"/>
                </a:highlight>
              </a:rPr>
              <a:t>	…</a:t>
            </a:r>
            <a:endParaRPr sz="1800" dirty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highlight>
                  <a:schemeClr val="lt1"/>
                </a:highlight>
              </a:rPr>
              <a:t>}</a:t>
            </a:r>
            <a:endParaRPr sz="1800" dirty="0"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11" name="Google Shape;511;p56"/>
          <p:cNvSpPr/>
          <p:nvPr/>
        </p:nvSpPr>
        <p:spPr>
          <a:xfrm>
            <a:off x="4649100" y="1343700"/>
            <a:ext cx="601500" cy="479700"/>
          </a:xfrm>
          <a:prstGeom prst="rect">
            <a:avLst/>
          </a:prstGeom>
          <a:solidFill>
            <a:srgbClr val="543390">
              <a:alpha val="21230"/>
            </a:srgbClr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56"/>
          <p:cNvSpPr/>
          <p:nvPr/>
        </p:nvSpPr>
        <p:spPr>
          <a:xfrm>
            <a:off x="5896400" y="1362200"/>
            <a:ext cx="2024700" cy="479700"/>
          </a:xfrm>
          <a:prstGeom prst="rect">
            <a:avLst/>
          </a:prstGeom>
          <a:solidFill>
            <a:srgbClr val="543390">
              <a:alpha val="21230"/>
            </a:srgbClr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56"/>
          <p:cNvSpPr/>
          <p:nvPr/>
        </p:nvSpPr>
        <p:spPr>
          <a:xfrm>
            <a:off x="2009300" y="3848550"/>
            <a:ext cx="1974600" cy="346800"/>
          </a:xfrm>
          <a:prstGeom prst="rect">
            <a:avLst/>
          </a:prstGeom>
          <a:solidFill>
            <a:srgbClr val="543390">
              <a:alpha val="21230"/>
            </a:srgbClr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56"/>
          <p:cNvSpPr/>
          <p:nvPr/>
        </p:nvSpPr>
        <p:spPr>
          <a:xfrm>
            <a:off x="1216500" y="3416075"/>
            <a:ext cx="1021500" cy="432600"/>
          </a:xfrm>
          <a:prstGeom prst="rect">
            <a:avLst/>
          </a:prstGeom>
          <a:solidFill>
            <a:srgbClr val="543390">
              <a:alpha val="21230"/>
            </a:srgbClr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251279" y="5196086"/>
            <a:ext cx="8498381" cy="1793046"/>
          </a:xfrm>
        </p:spPr>
        <p:txBody>
          <a:bodyPr/>
          <a:lstStyle/>
          <a:p>
            <a:pPr marL="114300" indent="0">
              <a:buNone/>
            </a:pPr>
            <a:r>
              <a:rPr lang="es-ES" dirty="0" smtClean="0"/>
              <a:t>No podemos permitir que el usuario ingrese el id de un recurso, eso debe gestionarlo la base de datos para mantener la integridad referencial. </a:t>
            </a:r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15" y="580573"/>
            <a:ext cx="8328745" cy="461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17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212273" y="4229100"/>
            <a:ext cx="8725988" cy="218694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27063" y="687768"/>
            <a:ext cx="7886700" cy="567186"/>
          </a:xfrm>
        </p:spPr>
        <p:txBody>
          <a:bodyPr/>
          <a:lstStyle/>
          <a:p>
            <a:r>
              <a:rPr lang="es-ES" sz="3600" b="1" dirty="0" smtClean="0"/>
              <a:t>FIND OUT LAST ID AND ADD ONE</a:t>
            </a:r>
            <a:endParaRPr lang="en-US" sz="3600" b="1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74173" y="1561808"/>
            <a:ext cx="8810171" cy="2141389"/>
          </a:xfrm>
        </p:spPr>
        <p:txBody>
          <a:bodyPr/>
          <a:lstStyle/>
          <a:p>
            <a:pPr marL="114300" indent="0">
              <a:buNone/>
            </a:pPr>
            <a:r>
              <a:rPr lang="es-ES" dirty="0" smtClean="0"/>
              <a:t>Podríamos usar una dependencia para generar un id, pero nos gusta practicar así que vamos a construir un </a:t>
            </a:r>
            <a:r>
              <a:rPr lang="es-ES" dirty="0" err="1" smtClean="0"/>
              <a:t>helper</a:t>
            </a:r>
            <a:r>
              <a:rPr lang="es-ES" dirty="0" smtClean="0"/>
              <a:t> </a:t>
            </a:r>
            <a:r>
              <a:rPr lang="es-ES" dirty="0" err="1" smtClean="0"/>
              <a:t>method</a:t>
            </a:r>
            <a:r>
              <a:rPr lang="es-ES" dirty="0" smtClean="0"/>
              <a:t> que al último id le sume uno y nos devuelva ese número. Hagamos algo así en nuestra clase </a:t>
            </a:r>
            <a:r>
              <a:rPr lang="es-ES" dirty="0" err="1" smtClean="0"/>
              <a:t>TrackService</a:t>
            </a:r>
            <a:r>
              <a:rPr lang="es-ES" dirty="0" smtClean="0"/>
              <a:t>:</a:t>
            </a:r>
            <a:endParaRPr lang="en-US" dirty="0"/>
          </a:p>
        </p:txBody>
      </p:sp>
      <p:sp>
        <p:nvSpPr>
          <p:cNvPr id="5" name="Rectángulo 4"/>
          <p:cNvSpPr/>
          <p:nvPr/>
        </p:nvSpPr>
        <p:spPr>
          <a:xfrm>
            <a:off x="659922" y="4391174"/>
            <a:ext cx="769718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>
                <a:solidFill>
                  <a:srgbClr val="569CD6"/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569CD6"/>
                </a:solidFill>
                <a:latin typeface="Consolas" panose="020B0609020204030204" pitchFamily="49" charset="0"/>
              </a:rPr>
              <a:t>async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setId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()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4EC9B0"/>
                </a:solidFill>
                <a:latin typeface="Consolas" panose="020B0609020204030204" pitchFamily="49" charset="0"/>
              </a:rPr>
              <a:t>Promise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>
                <a:solidFill>
                  <a:srgbClr val="4EC9B0"/>
                </a:solidFill>
                <a:latin typeface="Consolas" panose="020B0609020204030204" pitchFamily="49" charset="0"/>
              </a:rPr>
              <a:t>number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</a:t>
            </a:r>
            <a:r>
              <a:rPr lang="en-US" sz="240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smtClean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 smtClean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4FC1FF"/>
                </a:solidFill>
                <a:latin typeface="Consolas" panose="020B0609020204030204" pitchFamily="49" charset="0"/>
              </a:rPr>
              <a:t>tracks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Consolas" panose="020B0609020204030204" pitchFamily="49" charset="0"/>
              </a:rPr>
              <a:t>getTracks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</a:t>
            </a:r>
            <a:r>
              <a:rPr lang="en-US" sz="2400" dirty="0" err="1" smtClean="0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 smtClean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4FC1FF"/>
                </a:solidFill>
                <a:latin typeface="Consolas" panose="020B0609020204030204" pitchFamily="49" charset="0"/>
              </a:rPr>
              <a:t>id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smtClean="0">
                <a:solidFill>
                  <a:srgbClr val="4FC1FF"/>
                </a:solidFill>
                <a:latin typeface="Consolas" panose="020B0609020204030204" pitchFamily="49" charset="0"/>
              </a:rPr>
              <a:t>tracks</a:t>
            </a:r>
            <a:r>
              <a:rPr lang="en-US" sz="2400" dirty="0" smtClean="0">
                <a:solidFill>
                  <a:srgbClr val="CCCCCC"/>
                </a:solidFill>
                <a:latin typeface="Consolas" panose="020B0609020204030204" pitchFamily="49" charset="0"/>
              </a:rPr>
              <a:t>[tracks.length-1]</a:t>
            </a:r>
            <a:r>
              <a:rPr lang="en-US" sz="2400" dirty="0" smtClean="0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2400" dirty="0" smtClean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D4D4D4"/>
                </a:solidFill>
                <a:latin typeface="Consolas" panose="020B0609020204030204" pitchFamily="49" charset="0"/>
              </a:rPr>
              <a:t>+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sz="24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4FC1FF"/>
                </a:solidFill>
                <a:latin typeface="Consolas" panose="020B0609020204030204" pitchFamily="49" charset="0"/>
              </a:rPr>
              <a:t>id</a:t>
            </a:r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CCCCCC"/>
                </a:solidFill>
                <a:latin typeface="Consolas" panose="020B0609020204030204" pitchFamily="49" charset="0"/>
              </a:rPr>
              <a:t>  }</a:t>
            </a:r>
          </a:p>
        </p:txBody>
      </p:sp>
    </p:spTree>
    <p:extLst>
      <p:ext uri="{BB962C8B-B14F-4D97-AF65-F5344CB8AC3E}">
        <p14:creationId xmlns:p14="http://schemas.microsoft.com/office/powerpoint/2010/main" val="2515357057"/>
      </p:ext>
    </p:extLst>
  </p:cSld>
  <p:clrMapOvr>
    <a:masterClrMapping/>
  </p:clrMapOvr>
</p:sld>
</file>

<file path=ppt/theme/theme1.xml><?xml version="1.0" encoding="utf-8"?>
<a:theme xmlns:a="http://schemas.openxmlformats.org/drawingml/2006/main" name="CFS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469</Words>
  <Application>Microsoft Office PowerPoint</Application>
  <PresentationFormat>Presentación en pantalla (4:3)</PresentationFormat>
  <Paragraphs>57</Paragraphs>
  <Slides>13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Consolas</vt:lpstr>
      <vt:lpstr>CFS</vt:lpstr>
      <vt:lpstr>Back End</vt:lpstr>
      <vt:lpstr>POST</vt:lpstr>
      <vt:lpstr>Pensemos...</vt:lpstr>
      <vt:lpstr>¿Cómo enviamos los datos?</vt:lpstr>
      <vt:lpstr>Enviando desde POSTMAN </vt:lpstr>
      <vt:lpstr>Enviando desde ThunderClient</vt:lpstr>
      <vt:lpstr>¿Cómo recibimos los datos?</vt:lpstr>
      <vt:lpstr>Presentación de PowerPoint</vt:lpstr>
      <vt:lpstr>FIND OUT LAST ID AND ADD ONE</vt:lpstr>
      <vt:lpstr>Presentación de PowerPoint</vt:lpstr>
      <vt:lpstr>Presentación de PowerPoint</vt:lpstr>
      <vt:lpstr>Luego de ejecutar el POST podemos hacer un GET ALL para ver si el recurso fue creado.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 End</dc:title>
  <cp:lastModifiedBy>Usuario</cp:lastModifiedBy>
  <cp:revision>16</cp:revision>
  <dcterms:modified xsi:type="dcterms:W3CDTF">2024-03-23T19:37:26Z</dcterms:modified>
</cp:coreProperties>
</file>